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6d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8.jpeg"/><Relationship Id="rId1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8.jpeg"/><Relationship Id="rId1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7.jpeg"/><Relationship Id="rId1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18_1#9ed456b33?htil=1&amp;pid=617066ad4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05" y="540864"/>
            <a:ext cx="15270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18_2#9ed456b33?htil=1&amp;pid=617066ad4&amp;color=0,0,0&amp;vtp=1&amp;bt=1&amp;bbb=1&amp;hb=1&amp;hs=1"/>
              <p:cNvSpPr/>
              <p:nvPr/>
            </p:nvSpPr>
            <p:spPr>
              <a:xfrm>
                <a:off x="612648" y="486000"/>
                <a:ext cx="9308592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教材挖掘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人教版必修第二册第六章第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如图表示做圆周运动的沙袋正在加速转动的情况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是沙袋运动轨迹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的圆心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是绳对沙袋的拉力。请分析：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5_BD.18_2#9ed456b33?htil=1&amp;pid=617066ad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9308592" cy="1596390"/>
              </a:xfrm>
              <a:prstGeom prst="rect">
                <a:avLst/>
              </a:prstGeom>
              <a:blipFill rotWithShape="1">
                <a:blip r:embed="rId2"/>
                <a:stretch>
                  <a:fillRect l="-5" t="-14" r="7" b="-3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6_BD.19_1#8ddc46a9b?htil=1&amp;pid=9ed456b33&amp;color=0,0,0&amp;vtp=1&amp;bbb=1&amp;hs=1"/>
          <p:cNvSpPr/>
          <p:nvPr/>
        </p:nvSpPr>
        <p:spPr>
          <a:xfrm>
            <a:off x="612648" y="2080612"/>
            <a:ext cx="9308592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绳对沙袋的拉力的作用效果；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6_AN.20_1#8ddc46a9b?pid=9ed456b33&amp;color=0,0,0&amp;vtp=1&amp;bbb=1&amp;hb=1&amp;hs=1"/>
              <p:cNvSpPr/>
              <p:nvPr/>
            </p:nvSpPr>
            <p:spPr>
              <a:xfrm>
                <a:off x="612648" y="2627093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提示：绳对沙袋的拉力方向不指向圆心，即不与沙袋的速度方向垂直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，而是与沙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袋的速度方向成一锐角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有两个作用效果，一是改变线速度的大小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，二是改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变线速度的方向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6_AN.20_1#8ddc46a9b?pid=9ed456b3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7093"/>
                <a:ext cx="10963656" cy="1596390"/>
              </a:xfrm>
              <a:prstGeom prst="rect">
                <a:avLst/>
              </a:prstGeom>
              <a:blipFill rotWithShape="1">
                <a:blip r:embed="rId3"/>
                <a:stretch>
                  <a:fillRect l="-5" t="-6" r="2" b="-3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O_6_BD.21_1#76324ebf2?pid=9ed456b33&amp;color=0,0,0&amp;vtp=1&amp;bbb=1&amp;hs=1"/>
          <p:cNvSpPr/>
          <p:nvPr/>
        </p:nvSpPr>
        <p:spPr>
          <a:xfrm>
            <a:off x="612648" y="4271425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沙袋的速度大小如何变化。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O_6_AN.22_1#76324ebf2?pid=9ed456b33&amp;color=0,0,0&amp;vtp=1&amp;bbb=1&amp;hs=1"/>
              <p:cNvSpPr/>
              <p:nvPr/>
            </p:nvSpPr>
            <p:spPr>
              <a:xfrm>
                <a:off x="612648" y="4806095"/>
                <a:ext cx="10963656" cy="478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提示：由于拉力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沿圆弧切线方向的分力与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的方向相同，故沙袋的速度增大。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O_6_AN.22_1#76324ebf2?pid=9ed456b33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06095"/>
                <a:ext cx="10963656" cy="478790"/>
              </a:xfrm>
              <a:prstGeom prst="rect">
                <a:avLst/>
              </a:prstGeom>
              <a:blipFill rotWithShape="1">
                <a:blip r:embed="rId4"/>
                <a:stretch>
                  <a:fillRect l="-5" t="-87" r="2" b="-11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7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385e5a3a?pid=490b684c7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三、离心运动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23_1#b5c3c6630?pid=8385e5a3a&amp;color=0,0,0&amp;vtp=1&amp;bbb=1&amp;hb=1"/>
              <p:cNvSpPr/>
              <p:nvPr/>
            </p:nvSpPr>
            <p:spPr>
              <a:xfrm>
                <a:off x="612648" y="1121661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定义：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做圆周运动的物体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，在合力突然消失或者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提供圆周运动所需的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向心力的情况下，就做逐渐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圆心的运动。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供需关系与运动：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为所提供的向心力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23_1#b5c3c6630?pid=8385e5a3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6" r="2" b="-3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24_1#b5c3c6630.blank?pid=8385e5a3a&amp;color=0,0,0&amp;vpa=13&amp;vtp=1&amp;bbb=1"/>
          <p:cNvSpPr/>
          <p:nvPr/>
        </p:nvSpPr>
        <p:spPr>
          <a:xfrm>
            <a:off x="7412705" y="1093721"/>
            <a:ext cx="1139825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不足以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5" name="QB_5_AN.25_1#b5c3c6630.blank?pid=8385e5a3a&amp;color=0,0,0&amp;vpa=14&amp;vtp=1&amp;bbb=1"/>
          <p:cNvSpPr/>
          <p:nvPr/>
        </p:nvSpPr>
        <p:spPr>
          <a:xfrm>
            <a:off x="4286916" y="16525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远离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7" name="QB_5_BD.26_2#6f641647b?pid=8385e5a3a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841342"/>
            <a:ext cx="2130552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5_BD.26_3#6f641647b?sp=1&amp;pid=8385e5a3a&amp;color=0,0,0&amp;vtp=1&amp;bbb=1"/>
              <p:cNvSpPr/>
              <p:nvPr/>
            </p:nvSpPr>
            <p:spPr>
              <a:xfrm>
                <a:off x="612648" y="4466942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（1）当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物体做圆周运动；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（2）当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时，物体沿切线飞出；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（3）当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时，物体逐渐远离圆心；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（4）当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时，物体逐渐靠近圆心。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5_BD.26_3#6f641647b?sp=1&amp;pid=8385e5a3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66942"/>
                <a:ext cx="10963656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5" t="-16" r="2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QB_5_AN.27_1#6f641647b.blank?pid=8385e5a3a&amp;color=0,0,0&amp;vpa=15&amp;vtp=1&amp;bbb=1"/>
              <p:cNvSpPr/>
              <p:nvPr/>
            </p:nvSpPr>
            <p:spPr>
              <a:xfrm>
                <a:off x="1754060" y="5109117"/>
                <a:ext cx="929704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𝑭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2" name="QB_5_AN.27_1#6f641647b.blank?pid=8385e5a3a&amp;color=0,0,0&amp;vpa=1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060" y="5109117"/>
                <a:ext cx="929704" cy="353441"/>
              </a:xfrm>
              <a:prstGeom prst="rect">
                <a:avLst/>
              </a:prstGeom>
              <a:blipFill rotWithShape="1">
                <a:blip r:embed="rId4"/>
                <a:stretch>
                  <a:fillRect l="-20" t="-153" r="27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QB_5_AN.28_1#6f641647b.blank?pid=8385e5a3a&amp;color=0,0,0&amp;vpa=16&amp;vtp=1&amp;bbb=1"/>
              <p:cNvSpPr/>
              <p:nvPr/>
            </p:nvSpPr>
            <p:spPr>
              <a:xfrm>
                <a:off x="1728660" y="5644359"/>
                <a:ext cx="1585278" cy="3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𝑭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𝝎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𝒓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3" name="QB_5_AN.28_1#6f641647b.blank?pid=8385e5a3a&amp;color=0,0,0&amp;vpa=1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60" y="5644359"/>
                <a:ext cx="1585278" cy="362966"/>
              </a:xfrm>
              <a:prstGeom prst="rect">
                <a:avLst/>
              </a:prstGeom>
              <a:blipFill rotWithShape="1">
                <a:blip r:embed="rId5"/>
                <a:stretch>
                  <a:fillRect l="-12" t="-132" r="32" b="-8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QB_5_AN.29_1#6f641647b.blank?pid=8385e5a3a&amp;color=0,0,0&amp;vpa=17&amp;vtp=1&amp;bbb=1"/>
              <p:cNvSpPr/>
              <p:nvPr/>
            </p:nvSpPr>
            <p:spPr>
              <a:xfrm>
                <a:off x="1728660" y="6181569"/>
                <a:ext cx="1585278" cy="3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𝑭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𝝎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𝒓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4" name="QB_5_AN.29_1#6f641647b.blank?pid=8385e5a3a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60" y="6181569"/>
                <a:ext cx="1585278" cy="362966"/>
              </a:xfrm>
              <a:prstGeom prst="rect">
                <a:avLst/>
              </a:prstGeom>
              <a:blipFill rotWithShape="1">
                <a:blip r:embed="rId6"/>
                <a:stretch>
                  <a:fillRect l="-12" t="-132" r="32" b="-8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  <p:bldP spid="12" grpId="0" animBg="1" build="p"/>
      <p:bldP spid="13" grpId="0" animBg="1" build="p"/>
      <p:bldP spid="14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faacbf70a?sp=1&amp;pid=8385e5a3a&amp;color=0,0,0&amp;vtp=1&amp;bt=1&amp;bb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点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拨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离心运动的本质并不是受到离心力的作用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而是提供的力小于做圆周运动所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需要的向心力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6ecc50b8c?pid=8385e5a3a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自主评价</a:t>
            </a:r>
            <a:endParaRPr lang="en-US" altLang="zh-CN" sz="2600" dirty="0"/>
          </a:p>
        </p:txBody>
      </p:sp>
      <p:pic>
        <p:nvPicPr>
          <p:cNvPr id="3" name="QO_6_BD.30_1#9bbd52b3d?htil=2&amp;pid=6ecc50b8c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071" y="1113570"/>
            <a:ext cx="2496312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BD.30_2#9bbd52b3d?htil=2&amp;sp=1&amp;pid=6ecc50b8c&amp;color=0,0,0&amp;vtp=1&amp;bbb=1&amp;hb=1&amp;hs=1"/>
              <p:cNvSpPr/>
              <p:nvPr/>
            </p:nvSpPr>
            <p:spPr>
              <a:xfrm>
                <a:off x="612648" y="1067850"/>
                <a:ext cx="8339328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依据下面小情境，判断下列说法对错。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，一个水平大圆盘绕过圆心的竖直轴匀速转动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，一个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小孩坐在距圆心为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点不动（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未画出）。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BD.30_2#9bbd52b3d?htil=2&amp;sp=1&amp;pid=6ecc50b8c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7850"/>
                <a:ext cx="8339328" cy="1596390"/>
              </a:xfrm>
              <a:prstGeom prst="rect">
                <a:avLst/>
              </a:prstGeom>
              <a:blipFill rotWithShape="1">
                <a:blip r:embed="rId2"/>
                <a:stretch>
                  <a:fillRect l="-6" t="-26" r="5" b="-3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T_7_BD.31_1#b789d3cce?htil=2&amp;pid=9bbd52b3d&amp;color=0,0,0&amp;vtp=1&amp;bbb=1&amp;hs=1"/>
          <p:cNvSpPr/>
          <p:nvPr/>
        </p:nvSpPr>
        <p:spPr>
          <a:xfrm>
            <a:off x="612648" y="2662907"/>
            <a:ext cx="833932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小孩做的匀速圆周运动是匀变速曲线运动。(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6" name="QT_7_AN.32_1#b789d3cce.bracket?pid=9bbd52b3d&amp;color=0,0,0&amp;vpa=18&amp;vtp=1"/>
          <p:cNvSpPr/>
          <p:nvPr/>
        </p:nvSpPr>
        <p:spPr>
          <a:xfrm>
            <a:off x="7436517" y="2664177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7" name="QT_7_BD.33_1#a76acb116?pid=9bbd52b3d&amp;color=0,0,0&amp;vtp=1&amp;bbb=1&amp;hs=1"/>
          <p:cNvSpPr/>
          <p:nvPr/>
        </p:nvSpPr>
        <p:spPr>
          <a:xfrm>
            <a:off x="612648" y="320272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小孩做匀速圆周运动时，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其角速度是不变的。(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8" name="QT_7_AN.34_1#a76acb116.bracket?pid=9bbd52b3d&amp;color=0,0,0&amp;vpa=19&amp;vtp=1"/>
          <p:cNvSpPr/>
          <p:nvPr/>
        </p:nvSpPr>
        <p:spPr>
          <a:xfrm>
            <a:off x="7804817" y="3191290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9" name="QT_7_BD.35_1#efa424c31?pid=9bbd52b3d&amp;color=0,0,0&amp;vtp=1&amp;bbb=1&amp;hs=1"/>
          <p:cNvSpPr/>
          <p:nvPr/>
        </p:nvSpPr>
        <p:spPr>
          <a:xfrm>
            <a:off x="612648" y="373739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小孩做匀速圆周运动时，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其合外力是不变的。(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0" name="QT_7_AN.36_1#efa424c31.bracket?pid=9bbd52b3d&amp;color=0,0,0&amp;vpa=20&amp;vtp=1"/>
          <p:cNvSpPr/>
          <p:nvPr/>
        </p:nvSpPr>
        <p:spPr>
          <a:xfrm>
            <a:off x="7741317" y="372596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1" name="QT_7_BD.37_1#1739383f7?pid=9bbd52b3d&amp;color=0,0,0&amp;vtp=1&amp;bbb=1&amp;hs=1"/>
          <p:cNvSpPr/>
          <p:nvPr/>
        </p:nvSpPr>
        <p:spPr>
          <a:xfrm>
            <a:off x="612648" y="427206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小孩做匀速圆周运动的向心加速度与半径成反比。(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2" name="QT_7_AN.38_1#1739383f7.bracket?pid=9bbd52b3d&amp;color=0,0,0&amp;vpa=21&amp;vtp=1"/>
          <p:cNvSpPr/>
          <p:nvPr/>
        </p:nvSpPr>
        <p:spPr>
          <a:xfrm>
            <a:off x="8350917" y="426063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3" name="QT_7_BD.39_1#d3265f724?pid=9bbd52b3d&amp;color=0,0,0&amp;vtp=1&amp;bbb=1&amp;hs=1"/>
          <p:cNvSpPr/>
          <p:nvPr/>
        </p:nvSpPr>
        <p:spPr>
          <a:xfrm>
            <a:off x="612648" y="480673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小孩做匀速圆周运动的向心力是产生向心加速度的原因。(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4" name="QT_7_AN.40_1#d3265f724.bracket?pid=9bbd52b3d&amp;color=0,0,0&amp;vpa=22&amp;vtp=1"/>
          <p:cNvSpPr/>
          <p:nvPr/>
        </p:nvSpPr>
        <p:spPr>
          <a:xfrm>
            <a:off x="9328817" y="4795300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15" name="QT_7_BD.41_1#0463c8877?pid=9bbd52b3d&amp;color=0,0,0&amp;vtp=1&amp;bbb=1&amp;hs=1"/>
          <p:cNvSpPr/>
          <p:nvPr/>
        </p:nvSpPr>
        <p:spPr>
          <a:xfrm>
            <a:off x="612648" y="53414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（6）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若增大圆盘的转速，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小孩可能沿切线方向匀速飞出。(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6" name="QT_7_AN.42_1#0463c8877.bracket?pid=9bbd52b3d&amp;color=0,0,0&amp;vpa=23&amp;vtp=1"/>
          <p:cNvSpPr/>
          <p:nvPr/>
        </p:nvSpPr>
        <p:spPr>
          <a:xfrm>
            <a:off x="8655717" y="532997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8" grpId="0" animBg="1" build="p"/>
      <p:bldP spid="10" grpId="0" animBg="1" build="p"/>
      <p:bldP spid="12" grpId="0" animBg="1" build="p"/>
      <p:bldP spid="14" grpId="0" animBg="1" build="p"/>
      <p:bldP spid="16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43_1#275c6fa6f?sp=1&amp;pid=6ecc50b8c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人教版必修第二册改编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）如图，把一个小球放在玻璃漏斗中，晃动漏斗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，可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以使小球沿光滑的漏斗壁在某一水平面内做匀速圆周运动。下列说法正确的是 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6_AN.44_1#275c6fa6f.bracket?pid=6ecc50b8c&amp;color=0,0,0&amp;vpa=24&amp;vtp=1"/>
          <p:cNvSpPr/>
          <p:nvPr/>
        </p:nvSpPr>
        <p:spPr>
          <a:xfrm>
            <a:off x="11373517" y="10333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4" name="QC_6_BD.43_2#275c6fa6f?htil=3&amp;pid=6ecc50b8c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1671" y="1647542"/>
            <a:ext cx="1563624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43_3#275c6fa6f.choices?htil=3&amp;pid=6ecc50b8c&amp;color=0,0,0&amp;vtp=1&amp;bbb=1"/>
          <p:cNvSpPr/>
          <p:nvPr/>
        </p:nvSpPr>
        <p:spPr>
          <a:xfrm>
            <a:off x="612648" y="1583153"/>
            <a:ext cx="9272016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小球受到重力、漏斗壁的支持力和向心力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小球受到的重力小于漏斗壁的支持力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漏斗壁对小球的支持力方向指向其圆周运动轨迹的圆心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小球的运动状态保持不变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45_1#d71e6cbea?pid=6ecc50b8c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人教版必修第二册改编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）甲、乙两物体都在做匀速圆周运动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，以下四种情况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甲物体的向心加速度大于乙物体的是(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6_AN.46_1#d71e6cbea.bracket?pid=6ecc50b8c&amp;color=0,0,0&amp;vpa=25&amp;vtp=1"/>
          <p:cNvSpPr/>
          <p:nvPr/>
        </p:nvSpPr>
        <p:spPr>
          <a:xfrm>
            <a:off x="5810916" y="10333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4" name="QC_6_BD.45_2#d71e6cbea.choices?pid=6ecc50b8c&amp;color=0,0,0&amp;vtp=1&amp;bbb=1"/>
          <p:cNvSpPr/>
          <p:nvPr/>
        </p:nvSpPr>
        <p:spPr>
          <a:xfrm>
            <a:off x="612648" y="1583152"/>
            <a:ext cx="10963656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它们的线速度相等，乙的轨迹半径小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它们的周期相等，甲的轨迹半径小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它们的角速度相等，乙的线速度小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它们的线速度相等，在相同时间内甲与圆心连线转过的角度比乙的小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8a5a96ba.fixed?pid=3eeda6eb4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7fa7d4e4?pid=f8a5a96b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圆周运动的运动学问题</a:t>
            </a:r>
            <a:endParaRPr lang="en-US" altLang="zh-CN" sz="3000" dirty="0"/>
          </a:p>
        </p:txBody>
      </p:sp>
      <p:pic>
        <p:nvPicPr>
          <p:cNvPr id="3" name="QC_5_BD.47_1#97b86a615?htil=4&amp;pid=27fa7d4e4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9199" y="1203017"/>
            <a:ext cx="1481328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47_2#97b86a615?htil=4&amp;sp=1&amp;pid=27fa7d4e4&amp;color=0,0,0&amp;vtp=1&amp;bbb=1&amp;hb=1&amp;hs=1"/>
              <p:cNvSpPr/>
              <p:nvPr/>
            </p:nvSpPr>
            <p:spPr>
              <a:xfrm>
                <a:off x="612648" y="1148154"/>
                <a:ext cx="9354312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共轴传动问题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黑吉辽卷·2，4分）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“指尖转球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”是花式篮球表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演中常见的技巧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。如图，当篮球在指尖上绕轴转动时，球面上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点做圆周运动的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5_BD.47_2#97b86a615?htil=4&amp;sp=1&amp;pid=27fa7d4e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9354312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5" t="-5" r="7" b="-3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48_1#97b86a615.bracket?pid=27fa7d4e4&amp;color=0,0,0&amp;vpa=26&amp;vtp=1"/>
          <p:cNvSpPr/>
          <p:nvPr/>
        </p:nvSpPr>
        <p:spPr>
          <a:xfrm>
            <a:off x="3207416" y="2254324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sp>
        <p:nvSpPr>
          <p:cNvPr id="6" name="QC_5_BD.47_3#97b86a615.choices?htil=4&amp;pid=27fa7d4e4&amp;color=0,0,0&amp;vtp=1&amp;bbb=1&amp;hs=1"/>
          <p:cNvSpPr/>
          <p:nvPr/>
        </p:nvSpPr>
        <p:spPr>
          <a:xfrm>
            <a:off x="612648" y="2799813"/>
            <a:ext cx="9354312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  <a:tabLst>
                <a:tab pos="4784725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半径相等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线速度大小相等</a:t>
            </a:r>
            <a:endParaRPr lang="en-US" altLang="zh-CN" sz="2400" dirty="0"/>
          </a:p>
          <a:p>
            <a:pPr latinLnBrk="1">
              <a:lnSpc>
                <a:spcPts val="4200"/>
              </a:lnSpc>
              <a:tabLst>
                <a:tab pos="4784725" algn="l"/>
              </a:tabLst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向心加速度大小相等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角速度大小相等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5_AS.49_1#97b86a615?pid=27fa7d4e4&amp;color=0,0,0&amp;vtp=1&amp;bbb=1&amp;hb=1&amp;hs=1"/>
              <p:cNvSpPr/>
              <p:nvPr/>
            </p:nvSpPr>
            <p:spPr>
              <a:xfrm>
                <a:off x="612648" y="3840831"/>
                <a:ext cx="10963656" cy="15956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球面上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两点绕同一个竖直轴做圆周运动，角速度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大小相等，D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由题图可知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点的运动半径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较大，A错误；由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点的线速度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较大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点的向心加速度较大，C错误。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5_AS.49_1#97b86a615?pid=27fa7d4e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40831"/>
                <a:ext cx="10963656" cy="1595628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-2007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7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0_1#6cffefc0b?sp=1&amp;pid=27fa7d4e4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周期、线速度和角速度的关系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如图所示的旋转脱水拖把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，拖把杆内有一段长度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的螺杆通过拖把杆下段与拖把头接在一起，螺杆的螺距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（相邻螺纹之间的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距离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，拖把头的半径为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，拖把杆上段相对螺杆向下运动时拖把头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就会旋转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，把拖把头上的水甩出去。某次脱水时，拖把杆上段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内匀速下压了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，该过程中拖把头匀速转动，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0_1#6cffefc0b?sp=1&amp;pid=27fa7d4e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1_1#6cffefc0b.bracket?pid=27fa7d4e4&amp;color=0,0,0&amp;vpa=27&amp;vtp=1"/>
          <p:cNvSpPr/>
          <p:nvPr/>
        </p:nvSpPr>
        <p:spPr>
          <a:xfrm>
            <a:off x="8114380" y="27097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5_BD.50_2#6cffefc0b?pid=27fa7d4e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560" y="3299811"/>
            <a:ext cx="3236976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0_3#6cffefc0b.choices?pid=27fa7d4e4&amp;color=0,0,0&amp;vtp=1&amp;bbb=1"/>
              <p:cNvSpPr/>
              <p:nvPr/>
            </p:nvSpPr>
            <p:spPr>
              <a:xfrm>
                <a:off x="612648" y="5471511"/>
                <a:ext cx="10963656" cy="10274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拖把头边缘的线速度为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拖把杆向下运动的速度为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拖把头转动的角速度为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rad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拖把头的转速为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r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0_3#6cffefc0b.choices?pid=27fa7d4e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471511"/>
                <a:ext cx="10963656" cy="1027430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2" b="-6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2_1#6cffefc0b?pid=27fa7d4e4&amp;color=0,0,0&amp;vtp=1&amp;bt=1&amp;bbb=1&amp;hb=1"/>
              <p:cNvSpPr/>
              <p:nvPr/>
            </p:nvSpPr>
            <p:spPr>
              <a:xfrm>
                <a:off x="612648" y="486000"/>
                <a:ext cx="10963656" cy="27485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由题意知拖把头转动的周期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35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，则拖把头转动的角速度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14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rad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，故C错误；拖把头边缘的线速度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；拖把杆向下运动的速度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；拖把头的转速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r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2_1#6cffefc0b?pid=27fa7d4e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48534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2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3_1#4ee1f072f?sp=1&amp;pid=27fa7d4e4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齿轮传动问题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如图甲所示，修正带是通过两个齿轮相互咬合进行工作的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理可简化为图乙中所示的模型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分别是大、小齿轮边缘上的两点，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是大齿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轮上的一点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。若大齿轮半径是小齿轮半径的2倍，小齿轮中心到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点和大齿轮中心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点的距离之比为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三点(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3_1#4ee1f072f?sp=1&amp;pid=27fa7d4e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2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4_1#4ee1f072f.bracket?pid=27fa7d4e4&amp;color=0,0,0&amp;vpa=28&amp;vtp=1"/>
          <p:cNvSpPr/>
          <p:nvPr/>
        </p:nvSpPr>
        <p:spPr>
          <a:xfrm>
            <a:off x="6453728" y="21509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5_BD.53_2#4ee1f072f?htil=5&amp;pid=27fa7d4e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7695" y="2753711"/>
            <a:ext cx="4224528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3_3#4ee1f072f.choices?htil=5&amp;pid=27fa7d4e4&amp;color=0,0,0&amp;vtp=1&amp;bbb=1"/>
              <p:cNvSpPr/>
              <p:nvPr/>
            </p:nvSpPr>
            <p:spPr>
              <a:xfrm>
                <a:off x="612648" y="2626711"/>
                <a:ext cx="6611112" cy="21450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线速度大小之比为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角速度之比为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转速之比为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向心加速度大小之比为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3_3#4ee1f072f.choices?htil=5&amp;pid=27fa7d4e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6611112" cy="2145030"/>
              </a:xfrm>
              <a:prstGeom prst="rect">
                <a:avLst/>
              </a:prstGeom>
              <a:blipFill rotWithShape="1">
                <a:blip r:embed="rId3"/>
                <a:stretch>
                  <a:fillRect l="-8" t="-16" b="-3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5_1#4ee1f072f?pid=27fa7d4e4&amp;color=0,0,0&amp;vtp=1&amp;bt=1&amp;bbb=1&amp;hb=1"/>
              <p:cNvSpPr/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分别是大、小齿轮边缘上的两点，可知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两点都在大齿轮上，可知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三点的线速度大小之比为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三点角速度之比为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；根据角速度和转速的关系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三点的转速之比为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，故C错误；根据向心加速度公式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三点的向心加速度大小之比为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5_1#4ee1f072f?pid=27fa7d4e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3195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b8fbab5f1?pid=27fa7d4e4&amp;color=0,0,0&amp;vtp=1&amp;bt=1&amp;bbb=1"/>
          <p:cNvSpPr/>
          <p:nvPr/>
        </p:nvSpPr>
        <p:spPr>
          <a:xfrm>
            <a:off x="612648" y="486000"/>
            <a:ext cx="10963656" cy="1037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核心提炼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1.圆周运动各物理量间的关系</a:t>
            </a:r>
            <a:endParaRPr lang="en-US" altLang="zh-CN" sz="2400" dirty="0"/>
          </a:p>
        </p:txBody>
      </p:sp>
      <p:pic>
        <p:nvPicPr>
          <p:cNvPr id="4" name="P_5_BD#b8fbab5f1?pid=27fa7d4e4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568" y="1660242"/>
            <a:ext cx="538581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b8fbab5f1?sp=1&amp;pid=27fa7d4e4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2.常见的三种传动方式及特点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P_5_BD#b8fbab5f1?colgroup=9,25&amp;pid=27fa7d4e4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36224" cy="4350385"/>
            </p:xfrm>
            <a:graphic>
              <a:graphicData uri="http://schemas.openxmlformats.org/drawingml/2006/table">
                <a:tbl>
                  <a:tblPr/>
                  <a:tblGrid>
                    <a:gridCol w="3118104"/>
                    <a:gridCol w="78181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类型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8490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共轴传动</a:t>
                          </a:r>
                          <a:endParaRPr lang="en-US" altLang="zh-CN" sz="1200" dirty="0"/>
                        </a:p>
                        <a:p>
                          <a:pPr algn="ctr" latinLnBrk="1" hangingPunct="0">
                            <a:lnSpc>
                              <a:spcPts val="13100"/>
                            </a:lnSpc>
                          </a:pPr>
                          <a:r>
                            <a:rPr lang="en-US" altLang="zh-CN" sz="73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（1）运动特点：转动方向相同</a:t>
                          </a:r>
                          <a:endParaRPr lang="en-US" altLang="zh-CN" sz="1200" dirty="0"/>
                        </a:p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2）定量关系：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: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72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皮带（链条）传动</a:t>
                          </a:r>
                          <a:endParaRPr lang="en-US" altLang="zh-CN" sz="1200" dirty="0"/>
                        </a:p>
                        <a:p>
                          <a:pPr algn="ctr" latinLnBrk="1" hangingPunct="0">
                            <a:lnSpc>
                              <a:spcPts val="8600"/>
                            </a:lnSpc>
                          </a:pPr>
                          <a:r>
                            <a:rPr lang="en-US" altLang="zh-CN" sz="48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（1）运动特点：两轮的转动方向与皮带（链条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）的绕行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方式有关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可同向转动（实线）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也可反向转动（虚线）</a:t>
                          </a:r>
                          <a:endParaRPr lang="en-US" altLang="zh-CN" sz="1200" dirty="0"/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2）定量关系：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: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: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P_5_BD#b8fbab5f1?colgroup=9,25&amp;pid=27fa7d4e4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36224" cy="4350385"/>
            </p:xfrm>
            <a:graphic>
              <a:graphicData uri="http://schemas.openxmlformats.org/drawingml/2006/table">
                <a:tbl>
                  <a:tblPr/>
                  <a:tblGrid>
                    <a:gridCol w="3118104"/>
                    <a:gridCol w="78181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类型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8503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共轴传动</a:t>
                          </a:r>
                          <a:endParaRPr lang="en-US" altLang="zh-CN" sz="1200" dirty="0"/>
                        </a:p>
                        <a:p>
                          <a:pPr algn="ctr" latinLnBrk="1" hangingPunct="0">
                            <a:lnSpc>
                              <a:spcPts val="13100"/>
                            </a:lnSpc>
                          </a:pPr>
                          <a:r>
                            <a:rPr lang="en-US" altLang="zh-CN" sz="73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167259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皮带（链条）传动</a:t>
                          </a:r>
                          <a:endParaRPr lang="en-US" altLang="zh-CN" sz="1200" dirty="0"/>
                        </a:p>
                        <a:p>
                          <a:pPr algn="ctr" latinLnBrk="1" hangingPunct="0">
                            <a:lnSpc>
                              <a:spcPts val="8600"/>
                            </a:lnSpc>
                          </a:pPr>
                          <a:r>
                            <a:rPr lang="en-US" altLang="zh-CN" sz="48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5_BD#b8fbab5f1.table_image?tii=1&amp;pid=27fa7d4e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180" y="2193674"/>
            <a:ext cx="1463040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b8fbab5f1.table_image?tii=2&amp;pid=27fa7d4e4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0" y="4379122"/>
            <a:ext cx="1965960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P_5_BD#b8fbab5f1?colgroup=9,25&amp;pid=27fa7d4e4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648" y="1093822"/>
              <a:ext cx="10936224" cy="2668397"/>
            </p:xfrm>
            <a:graphic>
              <a:graphicData uri="http://schemas.openxmlformats.org/drawingml/2006/table">
                <a:tbl>
                  <a:tblPr/>
                  <a:tblGrid>
                    <a:gridCol w="3118104"/>
                    <a:gridCol w="78181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类型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576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齿轮传动</a:t>
                          </a:r>
                          <a:endParaRPr lang="en-US" altLang="zh-CN" sz="1200" dirty="0"/>
                        </a:p>
                        <a:p>
                          <a:pPr algn="ctr" latinLnBrk="1" hangingPunct="0">
                            <a:lnSpc>
                              <a:spcPts val="13000"/>
                            </a:lnSpc>
                          </a:pPr>
                          <a:r>
                            <a:rPr lang="en-US" altLang="zh-CN" sz="73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（1）运动特点：转动方向相反</a:t>
                          </a:r>
                          <a:endParaRPr lang="en-US" altLang="zh-CN" sz="12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2）定量关系：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；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；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00" b="0" i="0" kern="0" spc="-99900">
                            <a:solidFill>
                              <a:srgbClr val="FFFFFF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分别表示两齿轮的齿数）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P_5_BD#b8fbab5f1?colgroup=9,25&amp;pid=27fa7d4e4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648" y="1093822"/>
              <a:ext cx="10936224" cy="2668397"/>
            </p:xfrm>
            <a:graphic>
              <a:graphicData uri="http://schemas.openxmlformats.org/drawingml/2006/table">
                <a:tbl>
                  <a:tblPr/>
                  <a:tblGrid>
                    <a:gridCol w="3118104"/>
                    <a:gridCol w="78181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类型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551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齿轮传动</a:t>
                          </a:r>
                          <a:endParaRPr lang="en-US" altLang="zh-CN" sz="1200" dirty="0"/>
                        </a:p>
                        <a:p>
                          <a:pPr algn="ctr" latinLnBrk="1" hangingPunct="0">
                            <a:lnSpc>
                              <a:spcPts val="13000"/>
                            </a:lnSpc>
                          </a:pPr>
                          <a:r>
                            <a:rPr lang="en-US" altLang="zh-CN" sz="73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_5_BD#b8fbab5f1.table_image?tii=3&amp;pid=27fa7d4e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704" y="2183990"/>
            <a:ext cx="2221992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b8fbab5f1?colgroup=9,25&amp;pid=27fa7d4e4&amp;color=0,0,0&amp;vtp=1&amp;bt=1&amp;bbb=1"/>
          <p:cNvSpPr txBox="1"/>
          <p:nvPr/>
        </p:nvSpPr>
        <p:spPr>
          <a:xfrm>
            <a:off x="10933319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9cb7f0cc?pid=f8a5a96b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圆周运动中的动力学问题</a:t>
            </a:r>
            <a:endParaRPr lang="en-US" altLang="zh-CN" sz="3000" dirty="0"/>
          </a:p>
        </p:txBody>
      </p:sp>
      <p:sp>
        <p:nvSpPr>
          <p:cNvPr id="3" name="P_5#7af08cbcd?sp=1&amp;pid=d9cb7f0cc&amp;color=0,0,0&amp;vtp=1&amp;bbb=1"/>
          <p:cNvSpPr/>
          <p:nvPr/>
        </p:nvSpPr>
        <p:spPr>
          <a:xfrm>
            <a:off x="612648" y="1148154"/>
            <a:ext cx="10963656" cy="1596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.向心力的确定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（1）确定圆周运动轨道所在的平面，确定圆心的位置。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（2）分析物体的受力情况，所有的力沿半径方向指向圆心的合力充当向心力。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7af08cbcd?sp=1&amp;pid=d9cb7f0cc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2.运动模型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P_5_BD#7af08cbcd?colgroup=11,23&amp;pid=d9cb7f0cc&amp;color=0,0,0&amp;vtp=1&amp;bb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36224" cy="4295521"/>
            </p:xfrm>
            <a:graphic>
              <a:graphicData uri="http://schemas.openxmlformats.org/drawingml/2006/table">
                <a:tbl>
                  <a:tblPr/>
                  <a:tblGrid>
                    <a:gridCol w="3575304"/>
                    <a:gridCol w="73609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运动模型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向心力的来源</a:t>
                          </a:r>
                          <a:r>
                            <a:rPr lang="en-US" altLang="zh-CN" sz="2400" b="1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2712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飞机水平转弯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23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tan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7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576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圆锥摆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7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tan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𝑙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sin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110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P_5_BD#7af08cbcd?colgroup=11,23&amp;pid=d9cb7f0cc&amp;color=0,0,0&amp;vtp=1&amp;bb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36224" cy="4295521"/>
            </p:xfrm>
            <a:graphic>
              <a:graphicData uri="http://schemas.openxmlformats.org/drawingml/2006/table">
                <a:tbl>
                  <a:tblPr/>
                  <a:tblGrid>
                    <a:gridCol w="3575304"/>
                    <a:gridCol w="73609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运动模型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向心力的来源</a:t>
                          </a:r>
                          <a:r>
                            <a:rPr lang="en-US" altLang="zh-CN" sz="2400" b="1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2687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飞机水平转弯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217614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圆锥摆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5_BD#7af08cbcd.table_image?tii=4&amp;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6375" y="1701231"/>
            <a:ext cx="2093976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7af08cbcd.table_image?tii=5&amp;pid=d9cb7f0cc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4066" y="3330641"/>
            <a:ext cx="17830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P_5_BD#7af08cbcd?colgroup=11,23&amp;pid=d9cb7f0cc&amp;color=0,0,0&amp;vtp=1&amp;bt=1&amp;bbb=1"/>
              <p:cNvGraphicFramePr>
                <a:graphicFrameLocks noGrp="1"/>
              </p:cNvGraphicFramePr>
              <p:nvPr/>
            </p:nvGraphicFramePr>
            <p:xfrm>
              <a:off x="612648" y="1093821"/>
              <a:ext cx="10936224" cy="5410963"/>
            </p:xfrm>
            <a:graphic>
              <a:graphicData uri="http://schemas.openxmlformats.org/drawingml/2006/table">
                <a:tbl>
                  <a:tblPr/>
                  <a:tblGrid>
                    <a:gridCol w="3575304"/>
                    <a:gridCol w="7360920"/>
                  </a:tblGrid>
                  <a:tr h="54749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运动模型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向心力的来源</a:t>
                          </a:r>
                          <a:r>
                            <a:rPr lang="en-US" altLang="zh-CN" sz="2400" b="1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387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汽车在水平路面转弯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2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83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1461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火车转弯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7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tan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115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0497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飞车走壁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9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tan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64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P_5_BD#7af08cbcd?colgroup=11,23&amp;pid=d9cb7f0cc&amp;color=0,0,0&amp;vtp=1&amp;bt=1&amp;bbb=1"/>
              <p:cNvGraphicFramePr>
                <a:graphicFrameLocks noGrp="1"/>
              </p:cNvGraphicFramePr>
              <p:nvPr/>
            </p:nvGraphicFramePr>
            <p:xfrm>
              <a:off x="612648" y="1093821"/>
              <a:ext cx="10936224" cy="5410963"/>
            </p:xfrm>
            <a:graphic>
              <a:graphicData uri="http://schemas.openxmlformats.org/drawingml/2006/table">
                <a:tbl>
                  <a:tblPr/>
                  <a:tblGrid>
                    <a:gridCol w="3575304"/>
                    <a:gridCol w="7360920"/>
                  </a:tblGrid>
                  <a:tr h="54749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运动模型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向心力的来源</a:t>
                          </a:r>
                          <a:r>
                            <a:rPr lang="en-US" altLang="zh-CN" sz="2400" b="1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2560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汽车在水平路面转弯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226060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火车转弯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124460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飞车走壁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_5_BD#7af08cbcd.table_image?tii=6&amp;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3352" y="1673068"/>
            <a:ext cx="1261872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P_5_BD#7af08cbcd.table_image?tii=7&amp;pid=d9cb7f0cc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8419" y="3341404"/>
            <a:ext cx="1389888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7af08cbcd.table_image?tii=8&amp;pid=d9cb7f0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063" y="5577303"/>
            <a:ext cx="2514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7af08cbcd?colgroup=11,23&amp;pid=d9cb7f0cc&amp;color=0,0,0&amp;vtp=1&amp;bt=1&amp;bbb=1"/>
          <p:cNvSpPr txBox="1"/>
          <p:nvPr/>
        </p:nvSpPr>
        <p:spPr>
          <a:xfrm>
            <a:off x="10933319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P_5_BD#7af08cbcd?colgroup=11,23&amp;pid=d9cb7f0cc&amp;color=0,0,0&amp;vtp=1&amp;bt=1&amp;bbb=1"/>
              <p:cNvGraphicFramePr>
                <a:graphicFrameLocks noGrp="1"/>
              </p:cNvGraphicFramePr>
              <p:nvPr/>
            </p:nvGraphicFramePr>
            <p:xfrm>
              <a:off x="612648" y="1093822"/>
              <a:ext cx="10936224" cy="2083181"/>
            </p:xfrm>
            <a:graphic>
              <a:graphicData uri="http://schemas.openxmlformats.org/drawingml/2006/table">
                <a:tbl>
                  <a:tblPr/>
                  <a:tblGrid>
                    <a:gridCol w="3575304"/>
                    <a:gridCol w="73609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运动模型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向心力的来源</a:t>
                          </a:r>
                          <a:r>
                            <a:rPr lang="en-US" altLang="zh-CN" sz="2400" b="1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9054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水平转台（光滑）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19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77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P_5_BD#7af08cbcd?colgroup=11,23&amp;pid=d9cb7f0cc&amp;color=0,0,0&amp;vtp=1&amp;bt=1&amp;bbb=1"/>
              <p:cNvGraphicFramePr>
                <a:graphicFrameLocks noGrp="1"/>
              </p:cNvGraphicFramePr>
              <p:nvPr/>
            </p:nvGraphicFramePr>
            <p:xfrm>
              <a:off x="612648" y="1093822"/>
              <a:ext cx="10936224" cy="2083181"/>
            </p:xfrm>
            <a:graphic>
              <a:graphicData uri="http://schemas.openxmlformats.org/drawingml/2006/table">
                <a:tbl>
                  <a:tblPr/>
                  <a:tblGrid>
                    <a:gridCol w="3575304"/>
                    <a:gridCol w="736092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运动模型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向心力的来源</a:t>
                          </a:r>
                          <a:r>
                            <a:rPr lang="en-US" altLang="zh-CN" sz="2400" b="1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9067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水平转台（光滑）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_5_BD#7af08cbcd.table_image?tii=9&amp;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0022" y="1690595"/>
            <a:ext cx="1947672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7af08cbcd?colgroup=11,23&amp;pid=d9cb7f0cc&amp;color=0,0,0&amp;vtp=1&amp;bt=1&amp;bbb=1"/>
          <p:cNvSpPr txBox="1"/>
          <p:nvPr/>
        </p:nvSpPr>
        <p:spPr>
          <a:xfrm>
            <a:off x="10933319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56_1#bdd568aac?htil=6&amp;pid=d9cb7f0cc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3728" y="486000"/>
            <a:ext cx="1988204" cy="21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56_2#bdd568aac?htil=6&amp;sp=1&amp;pid=d9cb7f0cc&amp;color=0,0,0&amp;vtp=1&amp;bt=1&amp;bbb=1&amp;hb=1&amp;hs=1"/>
              <p:cNvSpPr/>
              <p:nvPr/>
            </p:nvSpPr>
            <p:spPr>
              <a:xfrm>
                <a:off x="612648" y="498699"/>
                <a:ext cx="8531352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（2024·江西上饶模拟）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的小球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可视为质点）用长为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的轻质细线悬于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，使小球在水平面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内做匀速圆周运动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，轨迹圆圆心为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。下列说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56_2#bdd568aac?htil=6&amp;sp=1&amp;pid=d9cb7f0c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8699"/>
                <a:ext cx="8531352" cy="2150999"/>
              </a:xfrm>
              <a:prstGeom prst="rect">
                <a:avLst/>
              </a:prstGeom>
              <a:blipFill rotWithShape="1">
                <a:blip r:embed="rId2"/>
                <a:stretch>
                  <a:fillRect l="-6" t="-10" r="7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57_1#bdd568aac.bracket?pid=d9cb7f0cc&amp;color=0,0,0&amp;vpa=29&amp;vtp=1"/>
          <p:cNvSpPr/>
          <p:nvPr/>
        </p:nvSpPr>
        <p:spPr>
          <a:xfrm>
            <a:off x="2445417" y="2163669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6_3#bdd568aac.choices?pid=d9cb7f0cc&amp;color=0,0,0&amp;vtp=1&amp;bbb=1&amp;hs=1"/>
              <p:cNvSpPr/>
              <p:nvPr/>
            </p:nvSpPr>
            <p:spPr>
              <a:xfrm>
                <a:off x="612648" y="2630648"/>
                <a:ext cx="10963656" cy="24176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细线与竖直方向夹角为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时，小球运动的角速度大小为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tan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保持轨迹圆的圆心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的距离不变时，细线越长，小球运动的周期越短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保持轨迹圆的圆心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的距离不变时，细线越长，小球运动的周期越长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保持细线与竖直方向夹角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不变时，细线越短，小球运动的角速度越大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6_3#bdd568aac.choices?pid=d9cb7f0cc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30648"/>
                <a:ext cx="10963656" cy="2417699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2" b="-2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3eeda6eb4.fixed?pid=78295e33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第四章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曲线运动</a:t>
            </a:r>
            <a:endParaRPr lang="en-US" altLang="zh-CN" sz="4400" dirty="0"/>
          </a:p>
        </p:txBody>
      </p:sp>
      <p:sp>
        <p:nvSpPr>
          <p:cNvPr id="3" name="C_2#3eeda6eb4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3eeda6eb4.fixed?pid=78295e33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第3讲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圆周运动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8_1#bdd568aac?pid=d9cb7f0cc&amp;color=0,0,0&amp;vtp=1&amp;bt=1&amp;bbb=1&amp;hb=1"/>
              <p:cNvSpPr/>
              <p:nvPr/>
            </p:nvSpPr>
            <p:spPr>
              <a:xfrm>
                <a:off x="612648" y="486000"/>
                <a:ext cx="10963656" cy="3247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细线与竖直方向夹角为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cos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保持细线与竖直方向夹角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不变，细线越短，小球运动的角速度越大，故A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正确；保持轨迹圆的圆心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不变，改变细线长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，根据牛顿第二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定律得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，可知周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与细线长度无关，故B、C错误。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8_1#bdd568aac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472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1550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3cbca430d?pid=d9cb7f0cc&amp;color=0,0,0&amp;vtp=1&amp;bt=1&amp;bbb=1&amp;hb=1"/>
              <p:cNvSpPr/>
              <p:nvPr/>
            </p:nvSpPr>
            <p:spPr>
              <a:xfrm>
                <a:off x="612648" y="486000"/>
                <a:ext cx="10963656" cy="2209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总结归纳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圆锥摆模型满足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解得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cos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</a:t>
                </a:r>
                <a:r>
                  <a:rPr lang="en-US" altLang="zh-CN" sz="10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m&gt;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10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cos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3cbca430d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20980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9_1#c7b6cc080?pid=d9cb7f0cc&amp;color=0,0,0&amp;mp=1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火车轨道的转弯处外轨高于内轨，如图所示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。若已知某转弯处轨道平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面与水平面夹角为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，弯道处的圆弧半径为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。在该转弯处规定的安全行驶速度为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则下列说法中正确的是(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9_1#c7b6cc080?pid=d9cb7f0cc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15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0_1#c7b6cc080.bracket?pid=d9cb7f0cc&amp;color=0,0,0&amp;mp=1&amp;vpa=30&amp;vtp=1"/>
          <p:cNvSpPr/>
          <p:nvPr/>
        </p:nvSpPr>
        <p:spPr>
          <a:xfrm>
            <a:off x="6772814" y="15921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5_BD.59_2#c7b6cc080?htil=7&amp;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5971" y="2207611"/>
            <a:ext cx="1874520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9_3#c7b6cc080.choices?htil=7&amp;pid=d9cb7f0cc&amp;color=0,0,0&amp;vtp=1&amp;bbb=1"/>
              <p:cNvSpPr/>
              <p:nvPr/>
            </p:nvSpPr>
            <p:spPr>
              <a:xfrm>
                <a:off x="612648" y="2080611"/>
                <a:ext cx="8961120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该转弯处规定的安全行驶速度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tan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该转弯处规定的安全行驶速度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当实际行驶速度大于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时，轮缘挤压内轨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当实际行驶速度小于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时，轮缘挤压外轨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9_3#c7b6cc080.choices?htil=7&amp;pid=d9cb7f0c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961120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6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61_1#c7b6cc080?pid=d9cb7f0cc&amp;color=0,0,0&amp;vtp=1&amp;bt=1&amp;bbb=1&amp;hb=1"/>
              <p:cNvSpPr/>
              <p:nvPr/>
            </p:nvSpPr>
            <p:spPr>
              <a:xfrm>
                <a:off x="612648" y="486000"/>
                <a:ext cx="10963656" cy="3348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火车以速度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经过弯道时，内、外轨道均不受侧压力作用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，火车所受的重力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和支持力的合力提供向心力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，如图所示，根据牛顿第二定律得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𝑔𝑅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tan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，故A正确，B错误；当转弯的实际速度大于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，火车所受的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重力和支持力的合力不足以提供所需的向心力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外侧车轮轮缘会与外轨相互挤压，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C错误；当转弯的实际速度小于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，火车所受的重力和支持力的合力大于所需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的向心力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，内侧车轮轮缘会与内轨相互挤压，故D错误。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61_1#c7b6cc080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3488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849" b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61_2#c7b6cc080?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3972215"/>
            <a:ext cx="1874520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62_1#c81793bac?pid=d9cb7f0cc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如图，有一竖直放置在水平地面上的光滑圆锥形漏斗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，圆锥中轴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线与母线的夹角为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，可视为质点的小球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在不同高度的水平面内沿漏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斗内壁做同方向的匀速圆周运动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，两个小球的质量分别为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两球轨道平面距圆锥顶点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的高度分别为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，图示时刻两球刚好在同一条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母线上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，下列说法正确的是（重力加速度为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62_1#c81793bac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3_1#c81793bac.bracket?pid=d9cb7f0cc&amp;color=0,0,0&amp;vpa=31&amp;vtp=1&amp;bbb=1"/>
          <p:cNvSpPr/>
          <p:nvPr/>
        </p:nvSpPr>
        <p:spPr>
          <a:xfrm>
            <a:off x="7182961" y="27097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BD</a:t>
            </a:r>
            <a:endParaRPr lang="en-US" altLang="zh-CN" sz="2400" dirty="0"/>
          </a:p>
        </p:txBody>
      </p:sp>
      <p:pic>
        <p:nvPicPr>
          <p:cNvPr id="4" name="QC_5_BD.62_2#c81793bac?htil=8&amp;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8664" y="3299811"/>
            <a:ext cx="2724912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62_3#c81793bac.choices?htil=8&amp;pid=d9cb7f0cc&amp;color=0,0,0&amp;vtp=1&amp;bbb=1&amp;hb=1"/>
              <p:cNvSpPr/>
              <p:nvPr/>
            </p:nvSpPr>
            <p:spPr>
              <a:xfrm>
                <a:off x="612648" y="3172811"/>
                <a:ext cx="8110728" cy="3272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的向心加速度大小分别为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两球所受漏斗支持力大小之比与其所受向心力大小之比相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等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的线速度大小之比为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从图示时刻开始，球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旋转两周与球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在同一条母线上一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次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62_3#c81793bac.choices?htil=8&amp;pid=d9cb7f0c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1"/>
                <a:ext cx="8110728" cy="3272790"/>
              </a:xfrm>
              <a:prstGeom prst="rect">
                <a:avLst/>
              </a:prstGeom>
              <a:blipFill rotWithShape="1">
                <a:blip r:embed="rId3"/>
                <a:stretch>
                  <a:fillRect l="-6" t="-11" r="-324" b="-1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64_1#c81793bac?pid=d9cb7f0cc&amp;color=0,0,0&amp;vtp=1&amp;bt=1&amp;bbb=1&amp;hb=1"/>
              <p:cNvSpPr/>
              <p:nvPr/>
            </p:nvSpPr>
            <p:spPr>
              <a:xfrm>
                <a:off x="612648" y="486000"/>
                <a:ext cx="10963656" cy="4441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进行受力分析，由牛顿第二定律可得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；由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题意可知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，对两球都有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支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向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向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，两球所受漏斗支持力大小之比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与其所受向心力大小之比相等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，故B正确；由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向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结合几何关系可得球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的线速度大小之比为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，故C错误；由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及上述分析可得，球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的角速度之比为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tan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tan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，则从图示时刻起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，两球再一次位于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同一条母线上时有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旋转两周与球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在同一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条母线上一次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64_1#c81793bac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4410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2" b="-1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edfc236d6?pid=d9cb7f0cc&amp;color=0,0,0&amp;vtp=1&amp;bt=1&amp;bbb=1"/>
          <p:cNvSpPr/>
          <p:nvPr/>
        </p:nvSpPr>
        <p:spPr>
          <a:xfrm>
            <a:off x="612648" y="486000"/>
            <a:ext cx="10963656" cy="3272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视野拓展</a:t>
            </a:r>
            <a:endParaRPr lang="en-US" altLang="zh-CN" sz="2400" dirty="0"/>
          </a:p>
          <a:p>
            <a:pPr algn="ctr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圆周运动与平抛运动综合问题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拓展1：水平面内的圆周运动与平抛运动的综合问题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此类问题有时是一个物体在水平面上做圆周运动，另一个物体做平抛运动，特定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条件下相遇；有时是一个物体先做水平面内的匀速圆周运动，后做平抛运动。有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时还要结合能量关系分析求解。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edfc236d6?sp=1&amp;pid=d9cb7f0cc&amp;color=0,0,0&amp;vtp=1&amp;bt=1&amp;bbb=1"/>
          <p:cNvSpPr/>
          <p:nvPr/>
        </p:nvSpPr>
        <p:spPr>
          <a:xfrm>
            <a:off x="612648" y="486000"/>
            <a:ext cx="10963656" cy="3272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解题关键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（1）明确水平面内匀速圆周运动的向心力来源，根据牛顿第二定律和向心力公式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列方程。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（2）平抛运动一般是沿水平方向和竖直方向分解速度或位移。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（3）速度是联系前后两个过程的关键物理量，前一个过程的末速度是后一个过程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的初速度。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65_1#4aa8f1e6c?sp=1&amp;pid=d9cb7f0cc&amp;color=0,0,0&amp;vtp=1&amp;bt=1&amp;bbb=1&amp;hb=1"/>
              <p:cNvSpPr/>
              <p:nvPr/>
            </p:nvSpPr>
            <p:spPr>
              <a:xfrm>
                <a:off x="612648" y="486000"/>
                <a:ext cx="10963656" cy="24176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如图所示，B球在水平面内做半径为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的匀速圆周运动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，竖直平台与轨迹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相切且高度为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球运动到切点时，在切点正上方的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球水平飞出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，速度大小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为重力加速度大小，不计空气阻力，要使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球运动一周内与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球相遇，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球的速度大小可能为(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65_1#4aa8f1e6c?sp=1&amp;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417699"/>
              </a:xfrm>
              <a:prstGeom prst="rect">
                <a:avLst/>
              </a:prstGeom>
              <a:blipFill rotWithShape="1">
                <a:blip r:embed="rId1"/>
                <a:stretch>
                  <a:fillRect l="-5" t="-9" r="-316" b="-2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6_1#4aa8f1e6c.bracket?pid=d9cb7f0cc&amp;color=0,0,0&amp;vpa=32&amp;vtp=1&amp;bbb=1"/>
          <p:cNvSpPr/>
          <p:nvPr/>
        </p:nvSpPr>
        <p:spPr>
          <a:xfrm>
            <a:off x="4152233" y="24176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</a:t>
            </a:r>
            <a:endParaRPr lang="en-US" altLang="zh-CN" sz="2400" dirty="0"/>
          </a:p>
        </p:txBody>
      </p:sp>
      <p:pic>
        <p:nvPicPr>
          <p:cNvPr id="4" name="QC_5_BD.65_2#4aa8f1e6c?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424" y="3020411"/>
            <a:ext cx="3127248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65_3#4aa8f1e6c.choices?pid=d9cb7f0cc&amp;color=0,0,0&amp;vtp=1&amp;bbb=1"/>
              <p:cNvSpPr/>
              <p:nvPr/>
            </p:nvSpPr>
            <p:spPr>
              <a:xfrm>
                <a:off x="612648" y="4684111"/>
                <a:ext cx="10963656" cy="7108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100"/>
                  </a:lnSpc>
                  <a:tabLst>
                    <a:tab pos="2737485" algn="l"/>
                    <a:tab pos="5576570" algn="l"/>
                    <a:tab pos="828929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65_3#4aa8f1e6c.choices?pid=d9cb7f0c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4111"/>
                <a:ext cx="10963656" cy="710819"/>
              </a:xfrm>
              <a:prstGeom prst="rect">
                <a:avLst/>
              </a:prstGeom>
              <a:blipFill rotWithShape="1">
                <a:blip r:embed="rId3"/>
                <a:stretch>
                  <a:fillRect l="-5" t="-49" r="2" b="-8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67_1#4aa8f1e6c?pid=d9cb7f0cc&amp;color=0,0,0&amp;vtp=1&amp;bt=1&amp;bbb=1&amp;hb=1"/>
              <p:cNvSpPr/>
              <p:nvPr/>
            </p:nvSpPr>
            <p:spPr>
              <a:xfrm>
                <a:off x="612648" y="486000"/>
                <a:ext cx="10963656" cy="36191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球做平抛运动的时间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，水平位移大小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，要使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球运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动一周内与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球相遇，则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球的落点在圆周上，有两种可能，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球水平位移与过切点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的直径的夹角均为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，如图所示。若在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点相遇，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球转过的角度为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；若在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点相遇，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球转过的角度为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𝑅𝑔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。故A、B正确。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67_1#4aa8f1e6c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619119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571" b="-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67_2#4aa8f1e6c?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4216752"/>
            <a:ext cx="1618488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3eeda6eb4?lid=490b684c7&amp;cid=490b684c7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3eeda6eb4?lid=490b684c7&amp;cid=490b684c7&amp;vtp=1&amp;bt=1&amp;bbb=1">
            <a:hlinkClick r:id="rId1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3eeda6eb4?lid=f8a5a96ba&amp;cid=f8a5a96ba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3eeda6eb4?lid=f8a5a96ba&amp;cid=f8a5a96ba&amp;vtp=1&amp;bbb=1">
            <a:hlinkClick r:id="rId3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68_1#b7d802640?htil=9&amp;pid=d9cb7f0cc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5440" y="486000"/>
            <a:ext cx="1642722" cy="21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68_2#b7d802640?htil=9&amp;pid=d9cb7f0cc&amp;color=0,0,0&amp;vtp=1&amp;bt=1&amp;bbb=1&amp;hb=1&amp;hs=1"/>
              <p:cNvSpPr/>
              <p:nvPr/>
            </p:nvSpPr>
            <p:spPr>
              <a:xfrm>
                <a:off x="612648" y="498699"/>
                <a:ext cx="8503920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如图所示，直径为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的竖直圆筒绕中心轴线以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恒定的转速匀速转动。一子弹以水平速度沿圆筒直径方向从左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侧射入圆筒，从右侧射穿圆筒后发现两弹孔在同一竖直线上且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相距为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，不计空气阻力，重力加速度为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68_2#b7d802640?htil=9&amp;pid=d9cb7f0c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8699"/>
                <a:ext cx="8503920" cy="2150999"/>
              </a:xfrm>
              <a:prstGeom prst="rect">
                <a:avLst/>
              </a:prstGeom>
              <a:blipFill rotWithShape="1">
                <a:blip r:embed="rId2"/>
                <a:stretch>
                  <a:fillRect l="-6" t="-10" r="6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69_1#b7d802640.bracket?pid=d9cb7f0cc&amp;color=0,0,0&amp;vpa=33&amp;vtp=1&amp;bbb=1"/>
          <p:cNvSpPr/>
          <p:nvPr/>
        </p:nvSpPr>
        <p:spPr>
          <a:xfrm>
            <a:off x="7015131" y="2163669"/>
            <a:ext cx="865188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68_3#b7d802640.choices?pid=d9cb7f0cc&amp;color=0,0,0&amp;vtp=1&amp;bbb=1&amp;hs=1"/>
              <p:cNvSpPr/>
              <p:nvPr/>
            </p:nvSpPr>
            <p:spPr>
              <a:xfrm>
                <a:off x="612648" y="2630648"/>
                <a:ext cx="10963656" cy="1651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5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子弹在圆筒中的水平速度为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子弹在圆筒中的水平速度为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圆筒转动的角速度可能为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圆筒转动的角速度可能为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68_3#b7d802640.choices?pid=d9cb7f0cc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30648"/>
                <a:ext cx="10963656" cy="1651000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2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70_1#b7d802640?pid=d9cb7f0cc&amp;color=0,0,0&amp;vtp=1&amp;bt=1&amp;bbb=1&amp;hb=1"/>
              <p:cNvSpPr/>
              <p:nvPr/>
            </p:nvSpPr>
            <p:spPr>
              <a:xfrm>
                <a:off x="612648" y="486000"/>
                <a:ext cx="10963656" cy="2955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子弹在圆筒中运动的时间与自由下落高度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的时间相同，即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，故A正确，B错误；在此段时间内圆筒转过的角度为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的奇数倍，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,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,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,⋯)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den>
                        </m:f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,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,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,⋯)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C、D正确。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70_1#b7d802640?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95510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229" b="-1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5e87f4ac7?sp=1&amp;pid=d9cb7f0cc&amp;color=0,0,0&amp;vtp=1&amp;bt=1&amp;bbb=1"/>
          <p:cNvSpPr/>
          <p:nvPr/>
        </p:nvSpPr>
        <p:spPr>
          <a:xfrm>
            <a:off x="612648" y="486000"/>
            <a:ext cx="10963656" cy="439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拓展2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：竖直面内的圆周运动与平抛运动的综合问题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此类问题有时是物体先做竖直面内的变速圆周运动，后做平抛运动；有时是物体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先做平抛运动，后做竖直面内的变速圆周运动。往往要结合能量关系求解，多以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计算题形式考查。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解题关键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（1）竖直面内的圆周运动首先要明确是“轻杆模型”还是“轻绳模型”，然后分析物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体能够到达圆周最高点的临界条件。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（2）速度也是联系前后两个过程的关键物理量。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71_1#6b6266f6c?sp=1&amp;pid=d9cb7f0cc&amp;color=0,0,0&amp;vtp=1&amp;bt=1&amp;bbb=1&amp;hb=1"/>
              <p:cNvSpPr/>
              <p:nvPr/>
            </p:nvSpPr>
            <p:spPr>
              <a:xfrm>
                <a:off x="612648" y="486000"/>
                <a:ext cx="10963656" cy="32720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抛石机是古代战场的破城重器（如图甲），可简化为图乙所示模型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。将石块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放在长臂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端的半球形凹槽（内壁视为光滑）内，在短臂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端挂上重物，将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端拉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至地面然后突然释放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。假设石块运动到转轴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正上方的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点时被水平抛出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。已知转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到地面的距离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略小于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，石块质量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可视为质点），测得从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点抛出后的水平位移为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。不计空气阻力和所有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摩擦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，取重力加速度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71_1#6b6266f6c?sp=1&amp;pid=d9cb7f0c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028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2" b="-1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71_2#6b6266f6c?pid=d9cb7f0c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4488" y="3897029"/>
            <a:ext cx="4379976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72_1#13ac656a7?pid=6b6266f6c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石块落地时速度的大小；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73_1#13ac656a7?pid=6b6266f6c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73_1#13ac656a7?pid=6b6266f6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1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74_1#13ac656a7?pid=6b6266f6c&amp;color=0,0,0&amp;vtp=1&amp;bbb=1"/>
              <p:cNvSpPr/>
              <p:nvPr/>
            </p:nvSpPr>
            <p:spPr>
              <a:xfrm>
                <a:off x="612648" y="1498952"/>
                <a:ext cx="10963656" cy="3378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石块从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点抛出后到达地面的过程做平抛运动，竖直方向有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水平方向有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石块落地时竖直方向的速度大小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𝑦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石块落地时速度的大小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74_1#13ac656a7?pid=6b6266f6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3378200"/>
              </a:xfrm>
              <a:prstGeom prst="rect">
                <a:avLst/>
              </a:prstGeom>
              <a:blipFill rotWithShape="1">
                <a:blip r:embed="rId2"/>
                <a:stretch>
                  <a:fillRect l="-5" t="-10" r="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75_1#d3fa64ab4?pid=6b6266f6c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石块到达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点时对凹槽压力的大小及方向。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75_1#d3fa64ab4?pid=6b6266f6c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76_1#d3fa64ab4?pid=6b6266f6c&amp;color=0,0,0&amp;vtp=1&amp;bbb=1"/>
              <p:cNvSpPr/>
              <p:nvPr/>
            </p:nvSpPr>
            <p:spPr>
              <a:xfrm>
                <a:off x="612648" y="1020225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;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竖直向上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76_1#d3fa64ab4?pid=6b6266f6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74599"/>
              </a:xfrm>
              <a:prstGeom prst="rect">
                <a:avLst/>
              </a:prstGeom>
              <a:blipFill rotWithShape="1">
                <a:blip r:embed="rId2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77_1#d3fa64ab4?pid=6b6266f6c&amp;color=0,0,0&amp;vtp=1&amp;bbb=1"/>
              <p:cNvSpPr/>
              <p:nvPr/>
            </p:nvSpPr>
            <p:spPr>
              <a:xfrm>
                <a:off x="612648" y="1498952"/>
                <a:ext cx="10963656" cy="1672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石块到达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点时，根据牛顿第二定律有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根据牛顿第三定律可知石块对凹槽压力的大小为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，方向竖直向上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77_1#d3fa64ab4?pid=6b6266f6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1672590"/>
              </a:xfrm>
              <a:prstGeom prst="rect">
                <a:avLst/>
              </a:prstGeom>
              <a:blipFill rotWithShape="1">
                <a:blip r:embed="rId3"/>
                <a:stretch>
                  <a:fillRect l="-5" t="-21" r="2" b="-3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f713dfb2d?pid=3eeda6eb4&amp;color=0,0,0&amp;vtp=1&amp;bt=1&amp;bbb=1&amp;hb=1"/>
          <p:cNvSpPr/>
          <p:nvPr/>
        </p:nvSpPr>
        <p:spPr>
          <a:xfrm>
            <a:off x="612648" y="486000"/>
            <a:ext cx="10963656" cy="2709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34" charset="-122"/>
                <a:cs typeface="Times New Roman" panose="02020603050405020304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会用线速度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角速度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周期描述匀速圆周运动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知道匀速圆周运动向心加速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度的大小和方向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通过实验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探究并了解匀速圆周运动向心力大小与半径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角速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质量的关系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能用牛顿第二定律分析匀速圆周运动的向心力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了解生产生活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中的离心现象及其产生的原因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490b684c7.fixed?pid=3eeda6eb4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f9edfd8e?pid=490b684c7&amp;color=0,0,0&amp;vtp=1&amp;bt=1&amp;bbb=1"/>
          <p:cNvSpPr/>
          <p:nvPr/>
        </p:nvSpPr>
        <p:spPr>
          <a:xfrm>
            <a:off x="612648" y="486000"/>
            <a:ext cx="10963656" cy="5719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一、描述圆周运动的物理量</a:t>
            </a:r>
            <a:endParaRPr lang="en-US" altLang="zh-CN" sz="2800" dirty="0"/>
          </a:p>
        </p:txBody>
      </p:sp>
      <p:pic>
        <p:nvPicPr>
          <p:cNvPr id="3" name="QB_5_BD.1_1#0e51be7fe?pid=3f9edfd8e&amp;color=0,0,0&amp;tib=255,255,255&amp;vip=1#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48" y="1190342"/>
            <a:ext cx="427736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5_AN.2_1#0e51be7fe.blank?pid=3f9edfd8e&amp;color=0,0,0&amp;vpa=1&amp;vtp=1"/>
              <p:cNvSpPr/>
              <p:nvPr/>
            </p:nvSpPr>
            <p:spPr>
              <a:xfrm>
                <a:off x="3316121" y="1476503"/>
                <a:ext cx="301223" cy="18826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/>
              <a:lstStyle/>
              <a:p>
                <a:pPr algn="l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𝛑</m:t>
                        </m:r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𝒓</m:t>
                        </m:r>
                      </m:num>
                      <m:den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5_AN.2_1#0e51be7fe.blank?pid=3f9edfd8e&amp;color=0,0,0&amp;vpa=1&amp;vtp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121" y="1476503"/>
                <a:ext cx="301223" cy="188264"/>
              </a:xfrm>
              <a:prstGeom prst="rect">
                <a:avLst/>
              </a:prstGeom>
              <a:blipFill rotWithShape="1">
                <a:blip r:embed="rId2"/>
                <a:stretch>
                  <a:fillRect l="-50" t="-109013" r="127" b="-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5_AN.3_1#0e51be7fe.blank?pid=3f9edfd8e&amp;color=0,0,0&amp;vpa=2&amp;vtp=1"/>
              <p:cNvSpPr/>
              <p:nvPr/>
            </p:nvSpPr>
            <p:spPr>
              <a:xfrm>
                <a:off x="3353773" y="2568435"/>
                <a:ext cx="316284" cy="18826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𝛑</m:t>
                        </m:r>
                      </m:num>
                      <m:den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B_5_AN.3_1#0e51be7fe.blank?pid=3f9edfd8e&amp;color=0,0,0&amp;vpa=2&amp;vtp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73" y="2568435"/>
                <a:ext cx="316284" cy="188264"/>
              </a:xfrm>
              <a:prstGeom prst="rect">
                <a:avLst/>
              </a:prstGeom>
              <a:blipFill rotWithShape="1">
                <a:blip r:embed="rId3"/>
                <a:stretch>
                  <a:fillRect l="-107" t="-109208" r="124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5_AN.4_1#0e51be7fe.blank?pid=3f9edfd8e&amp;color=0,0,0&amp;vpa=3&amp;vtp=1"/>
              <p:cNvSpPr/>
              <p:nvPr/>
            </p:nvSpPr>
            <p:spPr>
              <a:xfrm>
                <a:off x="3346244" y="3441981"/>
                <a:ext cx="286161" cy="1656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/>
              <a:lstStyle/>
              <a:p>
                <a:pPr algn="l" latinLnBrk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𝛑</m:t>
                        </m:r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𝒓</m:t>
                        </m:r>
                      </m:num>
                      <m:den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B_5_AN.4_1#0e51be7fe.blank?pid=3f9edfd8e&amp;color=0,0,0&amp;vpa=3&amp;vtp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244" y="3441981"/>
                <a:ext cx="286161" cy="165672"/>
              </a:xfrm>
              <a:prstGeom prst="rect">
                <a:avLst/>
              </a:prstGeom>
              <a:blipFill rotWithShape="1">
                <a:blip r:embed="rId4"/>
                <a:stretch>
                  <a:fillRect l="-150" t="-135853" r="-4366" b="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5_AN.5_1#0e51be7fe.blank?pid=3f9edfd8e&amp;color=0,0,0&amp;vpa=4&amp;vtp=1"/>
              <p:cNvSpPr/>
              <p:nvPr/>
            </p:nvSpPr>
            <p:spPr>
              <a:xfrm>
                <a:off x="3293529" y="5430049"/>
                <a:ext cx="263570" cy="18826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/>
              <a:lstStyle/>
              <a:p>
                <a:pPr algn="l" latinLnBrk="1"/>
                <a14:m>
                  <m:oMath xmlns:m="http://schemas.openxmlformats.org/officeDocument/2006/math">
                    <m:r>
                      <a:rPr lang="en-US" altLang="zh-CN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𝝎</m:t>
                    </m:r>
                    <m:sSup>
                      <m:sSup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𝒓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7" name="QB_5_AN.5_1#0e51be7fe.blank?pid=3f9edfd8e&amp;color=0,0,0&amp;vpa=4&amp;vtp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29" y="5430049"/>
                <a:ext cx="263570" cy="188264"/>
              </a:xfrm>
              <a:prstGeom prst="rect">
                <a:avLst/>
              </a:prstGeom>
              <a:blipFill rotWithShape="1">
                <a:blip r:embed="rId5"/>
                <a:stretch>
                  <a:fillRect l="-159" t="-45622" r="-57886" b="-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5_AN.6_1#0e51be7fe.blank?pid=3f9edfd8e&amp;color=0,0,0&amp;vpa=5&amp;vtp=1"/>
              <p:cNvSpPr/>
              <p:nvPr/>
            </p:nvSpPr>
            <p:spPr>
              <a:xfrm>
                <a:off x="3707711" y="5460171"/>
                <a:ext cx="391589" cy="1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/>
              <a:lstStyle/>
              <a:p>
                <a:pPr algn="l" latinLnBrk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𝟒</m:t>
                        </m:r>
                        <m:r>
                          <a:rPr lang="en-US" altLang="zh-CN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𝛑</m:t>
                        </m:r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𝒓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8" name="QB_5_AN.6_1#0e51be7fe.blank?pid=3f9edfd8e&amp;color=0,0,0&amp;vpa=5&amp;vtp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11" y="5460171"/>
                <a:ext cx="391589" cy="135550"/>
              </a:xfrm>
              <a:prstGeom prst="rect">
                <a:avLst/>
              </a:prstGeom>
              <a:blipFill rotWithShape="1">
                <a:blip r:embed="rId6"/>
                <a:stretch>
                  <a:fillRect l="-148" t="-215818" r="-16769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  <p:bldP spid="6" grpId="0" animBg="1" build="p"/>
      <p:bldP spid="7" grpId="0" animBg="1" build="p"/>
      <p:bldP spid="8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17066ad4?pid=490b684c7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二、匀速圆周运动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" name="QO_5_BD.7_1#62afbae83?pid=617066ad4&amp;color=0,0,0&amp;vtp=1&amp;bbb=1"/>
          <p:cNvSpPr/>
          <p:nvPr/>
        </p:nvSpPr>
        <p:spPr>
          <a:xfrm>
            <a:off x="612648" y="1129174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匀速圆周运动的向心力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BD.8_1#600c476a9?pid=62afbae83&amp;color=0,0,0&amp;vtp=1&amp;bbb=1"/>
              <p:cNvSpPr/>
              <p:nvPr/>
            </p:nvSpPr>
            <p:spPr>
              <a:xfrm>
                <a:off x="612648" y="1610712"/>
                <a:ext cx="10963656" cy="2506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950" b="1" i="0" u="sng" kern="0" spc="-99900" dirty="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方向：始终沿半径指向圆心，时刻在改变，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即向心力是一个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作用效果：向心力产生向心加速度，只改变线速度的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，不改变线速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度的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8_1#600c476a9?pid=62afbae8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10712"/>
                <a:ext cx="10963656" cy="25065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2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6_AN.9_1#600c476a9.blank?pid=62afbae83&amp;color=0,0,0&amp;vpa=6&amp;vtp=1&amp;bbb=1&amp;rh=45.77"/>
              <p:cNvSpPr/>
              <p:nvPr/>
            </p:nvSpPr>
            <p:spPr>
              <a:xfrm>
                <a:off x="4022091" y="1723869"/>
                <a:ext cx="741045" cy="5739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B_6_AN.9_1#600c476a9.blank?pid=62afbae83&amp;color=0,0,0&amp;vpa=6&amp;vtp=1&amp;bbb=1&amp;rh=45.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91" y="1723869"/>
                <a:ext cx="741045" cy="573913"/>
              </a:xfrm>
              <a:prstGeom prst="rect">
                <a:avLst/>
              </a:prstGeom>
              <a:blipFill rotWithShape="1">
                <a:blip r:embed="rId2"/>
                <a:stretch>
                  <a:fillRect t="-83" b="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6_AN.10_1#600c476a9.blank?pid=62afbae83&amp;color=0,0,0&amp;vpa=7&amp;vtp=1&amp;bbb=1"/>
              <p:cNvSpPr/>
              <p:nvPr/>
            </p:nvSpPr>
            <p:spPr>
              <a:xfrm>
                <a:off x="5036503" y="1931133"/>
                <a:ext cx="992124" cy="3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𝝎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𝒓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B_6_AN.10_1#600c476a9.blank?pid=62afbae83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03" y="1931133"/>
                <a:ext cx="992124" cy="362966"/>
              </a:xfrm>
              <a:prstGeom prst="rect">
                <a:avLst/>
              </a:prstGeom>
              <a:blipFill rotWithShape="1">
                <a:blip r:embed="rId3"/>
                <a:stretch>
                  <a:fillRect l="-32" t="-27" r="58" b="-8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6_AN.11_1#600c476a9.blank?pid=62afbae83&amp;color=0,0,0&amp;vpa=8&amp;vtp=1&amp;bbb=1&amp;rh=45.77"/>
              <p:cNvSpPr/>
              <p:nvPr/>
            </p:nvSpPr>
            <p:spPr>
              <a:xfrm>
                <a:off x="6355715" y="1723869"/>
                <a:ext cx="1101408" cy="5739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𝟒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𝛑</m:t>
                        </m:r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𝒓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7" name="QB_6_AN.11_1#600c476a9.blank?pid=62afbae83&amp;color=0,0,0&amp;vpa=8&amp;vtp=1&amp;bbb=1&amp;rh=45.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15" y="1723869"/>
                <a:ext cx="1101408" cy="573913"/>
              </a:xfrm>
              <a:prstGeom prst="rect">
                <a:avLst/>
              </a:prstGeom>
              <a:blipFill rotWithShape="1">
                <a:blip r:embed="rId4"/>
                <a:stretch>
                  <a:fillRect t="-83" r="29" b="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6_AN.12_1#600c476a9.blank?pid=62afbae83&amp;color=0,0,0&amp;vpa=9&amp;vtp=1&amp;bbb=1"/>
              <p:cNvSpPr/>
              <p:nvPr/>
            </p:nvSpPr>
            <p:spPr>
              <a:xfrm>
                <a:off x="7763828" y="1947833"/>
                <a:ext cx="865188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𝒗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8" name="QB_6_AN.12_1#600c476a9.blank?pid=62afbae83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828" y="1947833"/>
                <a:ext cx="865188" cy="353441"/>
              </a:xfrm>
              <a:prstGeom prst="rect">
                <a:avLst/>
              </a:prstGeom>
              <a:blipFill rotWithShape="1">
                <a:blip r:embed="rId5"/>
                <a:stretch>
                  <a:fillRect l="-37" t="-81" b="-7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QB_6_AN.14_1#600c476a9.blank?pid=62afbae83&amp;color=0,0,0&amp;vpa=10&amp;vtp=1"/>
          <p:cNvSpPr/>
          <p:nvPr/>
        </p:nvSpPr>
        <p:spPr>
          <a:xfrm>
            <a:off x="9468517" y="2497172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变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2" name="QB_6_AN.16_1#600c476a9.blank?pid=62afbae83&amp;color=0,0,0&amp;vpa=11&amp;vtp=1&amp;bbb=1"/>
          <p:cNvSpPr/>
          <p:nvPr/>
        </p:nvSpPr>
        <p:spPr>
          <a:xfrm>
            <a:off x="8554117" y="3055972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方向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3" name="QB_6_AN.17_1#600c476a9.blank?pid=62afbae83&amp;color=0,0,0&amp;vpa=12&amp;vtp=1&amp;bbb=1"/>
          <p:cNvSpPr/>
          <p:nvPr/>
        </p:nvSpPr>
        <p:spPr>
          <a:xfrm>
            <a:off x="1238916" y="3593182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大小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7" grpId="0" animBg="1" build="p"/>
      <p:bldP spid="8" grpId="0" animBg="1" build="p"/>
      <p:bldP spid="10" grpId="0" animBg="1" build="p"/>
      <p:bldP spid="12" grpId="0" animBg="1" build="p"/>
      <p:bldP spid="13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ae2e5e698?sp=1&amp;pid=617066ad4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2.匀速圆周运动与非匀速圆周运动的比较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P_5_BD#ae2e5e698?colgroup=4,12,17&amp;pid=617066ad4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27080" cy="2994406"/>
            </p:xfrm>
            <a:graphic>
              <a:graphicData uri="http://schemas.openxmlformats.org/drawingml/2006/table">
                <a:tbl>
                  <a:tblPr/>
                  <a:tblGrid>
                    <a:gridCol w="1636776"/>
                    <a:gridCol w="3822192"/>
                    <a:gridCol w="5468112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匀速圆周运动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非匀速圆周运动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定义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线速度大小不变的圆周运动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线速度大小变化的圆周运动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大小均不变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向变化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不变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的大小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方向均发生变化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发生变化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2857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向心力大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40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由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沿半径的分力提供向心力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endParaRPr lang="en-US" altLang="zh-CN" sz="2400" b="0" i="0" spc="-10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P_5_BD#ae2e5e698?colgroup=4,12,17&amp;pid=617066ad4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27080" cy="2994406"/>
            </p:xfrm>
            <a:graphic>
              <a:graphicData uri="http://schemas.openxmlformats.org/drawingml/2006/table">
                <a:tbl>
                  <a:tblPr/>
                  <a:tblGrid>
                    <a:gridCol w="1636776"/>
                    <a:gridCol w="3822192"/>
                    <a:gridCol w="5468112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匀速圆周运动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非匀速圆周运动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定义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线速度大小不变的圆周运动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线速度大小变化的圆周运动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472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102870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向心力大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7967</Words>
  <Application>WPS 演示</Application>
  <PresentationFormat>宽屏</PresentationFormat>
  <Paragraphs>447</Paragraphs>
  <Slides>45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楷体</vt:lpstr>
      <vt:lpstr>Cambria Math</vt:lpstr>
      <vt:lpstr>Calibri</vt:lpstr>
      <vt:lpstr>等线</vt:lpstr>
      <vt:lpstr>Arial Unicode MS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4</cp:revision>
  <dcterms:created xsi:type="dcterms:W3CDTF">2025-01-23T10:08:00Z</dcterms:created>
  <dcterms:modified xsi:type="dcterms:W3CDTF">2025-04-09T02:39:41Z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0AAA3D1E6D93487CBA27B843745613AF_12</vt:lpwstr>
  </property>
  <property fmtid="{D5CDD505-2E9C-101B-9397-08002B2CF9AE}" pid="3" name="KSOProductBuildVer">
    <vt:lpwstr>2052-12.1.0.20305</vt:lpwstr>
  </property>
</Properties>
</file>